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2" r:id="rId4"/>
    <p:sldId id="273" r:id="rId5"/>
    <p:sldId id="267" r:id="rId6"/>
    <p:sldId id="257" r:id="rId7"/>
    <p:sldId id="258" r:id="rId8"/>
    <p:sldId id="259" r:id="rId9"/>
    <p:sldId id="260" r:id="rId10"/>
    <p:sldId id="261" r:id="rId11"/>
    <p:sldId id="262" r:id="rId12"/>
    <p:sldId id="265" r:id="rId13"/>
    <p:sldId id="269" r:id="rId14"/>
    <p:sldId id="263" r:id="rId15"/>
    <p:sldId id="268" r:id="rId16"/>
    <p:sldId id="270" r:id="rId17"/>
    <p:sldId id="271"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16126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71408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310162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93730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12609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019BE7-11E1-43EA-A7A2-22EBF213D8C2}"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420858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019BE7-11E1-43EA-A7A2-22EBF213D8C2}" type="datetimeFigureOut">
              <a:rPr lang="en-US" smtClean="0"/>
              <a:t>6/23/2019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144811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019BE7-11E1-43EA-A7A2-22EBF213D8C2}" type="datetimeFigureOut">
              <a:rPr lang="en-US" smtClean="0"/>
              <a:t>6/23/2019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20847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19BE7-11E1-43EA-A7A2-22EBF213D8C2}" type="datetimeFigureOut">
              <a:rPr lang="en-US" smtClean="0"/>
              <a:t>6/23/2019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62047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019BE7-11E1-43EA-A7A2-22EBF213D8C2}"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528768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019BE7-11E1-43EA-A7A2-22EBF213D8C2}"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410259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19BE7-11E1-43EA-A7A2-22EBF213D8C2}" type="datetimeFigureOut">
              <a:rPr lang="en-US" smtClean="0"/>
              <a:t>6/23/2019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0BBD-53F6-4D06-958A-CE511135A47E}" type="slidenum">
              <a:rPr lang="en-US" smtClean="0"/>
              <a:t>‹#›</a:t>
            </a:fld>
            <a:endParaRPr lang="en-US"/>
          </a:p>
        </p:txBody>
      </p:sp>
    </p:spTree>
    <p:extLst>
      <p:ext uri="{BB962C8B-B14F-4D97-AF65-F5344CB8AC3E}">
        <p14:creationId xmlns:p14="http://schemas.microsoft.com/office/powerpoint/2010/main" val="51463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Brandwonden</a:t>
            </a:r>
            <a:r>
              <a:rPr lang="en-US" dirty="0"/>
              <a:t> Project</a:t>
            </a:r>
            <a:br>
              <a:rPr lang="en-US" dirty="0"/>
            </a:br>
            <a:r>
              <a:rPr lang="en-US" sz="2800" dirty="0"/>
              <a:t>Update</a:t>
            </a:r>
            <a:endParaRPr lang="en-US" dirty="0"/>
          </a:p>
        </p:txBody>
      </p:sp>
      <p:sp>
        <p:nvSpPr>
          <p:cNvPr id="3" name="Subtitle 2"/>
          <p:cNvSpPr>
            <a:spLocks noGrp="1"/>
          </p:cNvSpPr>
          <p:nvPr>
            <p:ph type="subTitle" idx="1"/>
          </p:nvPr>
        </p:nvSpPr>
        <p:spPr/>
        <p:txBody>
          <a:bodyPr>
            <a:normAutofit/>
          </a:bodyPr>
          <a:lstStyle/>
          <a:p>
            <a:r>
              <a:rPr lang="en-US" sz="1200" dirty="0"/>
              <a:t>The wound lies in bridges </a:t>
            </a:r>
          </a:p>
          <a:p>
            <a:r>
              <a:rPr lang="en-US" sz="1200" dirty="0"/>
              <a:t>When the grave lengthens,</a:t>
            </a:r>
          </a:p>
          <a:p>
            <a:r>
              <a:rPr lang="en-US" sz="1200" dirty="0"/>
              <a:t>When patience stretches</a:t>
            </a:r>
          </a:p>
          <a:p>
            <a:r>
              <a:rPr lang="en-US" sz="1200" dirty="0"/>
              <a:t>The wound, a gesture, is passing.</a:t>
            </a:r>
          </a:p>
          <a:p>
            <a:r>
              <a:rPr lang="en-US" sz="1200" dirty="0"/>
              <a:t>-Adonis</a:t>
            </a:r>
          </a:p>
        </p:txBody>
      </p:sp>
    </p:spTree>
    <p:extLst>
      <p:ext uri="{BB962C8B-B14F-4D97-AF65-F5344CB8AC3E}">
        <p14:creationId xmlns:p14="http://schemas.microsoft.com/office/powerpoint/2010/main" val="2857503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Model Structure</a:t>
            </a:r>
          </a:p>
        </p:txBody>
      </p:sp>
      <p:sp>
        <p:nvSpPr>
          <p:cNvPr id="3" name="Content Placeholder 2"/>
          <p:cNvSpPr>
            <a:spLocks noGrp="1"/>
          </p:cNvSpPr>
          <p:nvPr>
            <p:ph idx="1"/>
          </p:nvPr>
        </p:nvSpPr>
        <p:spPr/>
        <p:txBody>
          <a:bodyPr/>
          <a:lstStyle/>
          <a:p>
            <a:r>
              <a:rPr lang="en-US" dirty="0"/>
              <a:t>HIIS model connected to a </a:t>
            </a:r>
            <a:r>
              <a:rPr lang="en-US" dirty="0" err="1"/>
              <a:t>generalised</a:t>
            </a:r>
            <a:r>
              <a:rPr lang="en-US" dirty="0"/>
              <a:t> ECM composition model, deep learning or network based. </a:t>
            </a:r>
          </a:p>
          <a:p>
            <a:r>
              <a:rPr lang="en-US" dirty="0"/>
              <a:t>ECM acts as an interface to ABM models.  HIIS can be modulated by AP, while the ECM can be modulated by topical application.</a:t>
            </a:r>
          </a:p>
          <a:p>
            <a:r>
              <a:rPr lang="en-US" dirty="0"/>
              <a:t>ABM models can then be swapped out while the ECM composition remains.  </a:t>
            </a:r>
          </a:p>
        </p:txBody>
      </p:sp>
    </p:spTree>
    <p:extLst>
      <p:ext uri="{BB962C8B-B14F-4D97-AF65-F5344CB8AC3E}">
        <p14:creationId xmlns:p14="http://schemas.microsoft.com/office/powerpoint/2010/main" val="122564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Options for Non-Machine Learning ECM to HIIS</a:t>
            </a:r>
          </a:p>
        </p:txBody>
      </p:sp>
      <p:sp>
        <p:nvSpPr>
          <p:cNvPr id="3" name="Content Placeholder 2"/>
          <p:cNvSpPr>
            <a:spLocks noGrp="1"/>
          </p:cNvSpPr>
          <p:nvPr>
            <p:ph idx="1"/>
          </p:nvPr>
        </p:nvSpPr>
        <p:spPr>
          <a:xfrm>
            <a:off x="467544" y="1700808"/>
            <a:ext cx="8229600" cy="4525963"/>
          </a:xfrm>
        </p:spPr>
        <p:txBody>
          <a:bodyPr>
            <a:normAutofit fontScale="85000" lnSpcReduction="20000"/>
          </a:bodyPr>
          <a:lstStyle/>
          <a:p>
            <a:r>
              <a:rPr lang="en-US" dirty="0"/>
              <a:t>Simply use a network or Partial DE based on cell-cytokine interactions found in literature</a:t>
            </a:r>
          </a:p>
          <a:p>
            <a:r>
              <a:rPr lang="en-US" dirty="0"/>
              <a:t>Use existing data to translate between the broader categories of the HIIS and the specific ECM composition used by ABM models.</a:t>
            </a:r>
          </a:p>
          <a:p>
            <a:r>
              <a:rPr lang="en-US" dirty="0"/>
              <a:t>Some combination:</a:t>
            </a:r>
          </a:p>
          <a:p>
            <a:pPr lvl="1"/>
            <a:r>
              <a:rPr lang="en-US" dirty="0"/>
              <a:t>Layers between blood composition and HIIS.  Then different network connecting these cytokines to the ECM.</a:t>
            </a:r>
          </a:p>
          <a:p>
            <a:pPr lvl="1"/>
            <a:r>
              <a:rPr lang="en-US" dirty="0"/>
              <a:t>Train/establish an </a:t>
            </a:r>
            <a:r>
              <a:rPr lang="en-US" dirty="0" err="1"/>
              <a:t>interscopic</a:t>
            </a:r>
            <a:r>
              <a:rPr lang="en-US" dirty="0"/>
              <a:t> (non-</a:t>
            </a:r>
            <a:r>
              <a:rPr lang="en-US" dirty="0" err="1"/>
              <a:t>hierachical</a:t>
            </a:r>
            <a:r>
              <a:rPr lang="en-US" dirty="0"/>
              <a:t>) network based on cell-cytokine literature and later tuned/refined by data collected at burn </a:t>
            </a:r>
            <a:r>
              <a:rPr lang="en-US" dirty="0" err="1"/>
              <a:t>centre</a:t>
            </a:r>
            <a:endParaRPr lang="en-US" dirty="0"/>
          </a:p>
          <a:p>
            <a:pPr marL="457200" lvl="1" indent="0">
              <a:buNone/>
            </a:pPr>
            <a:r>
              <a:rPr lang="en-US" dirty="0"/>
              <a:t> </a:t>
            </a:r>
          </a:p>
        </p:txBody>
      </p:sp>
    </p:spTree>
    <p:extLst>
      <p:ext uri="{BB962C8B-B14F-4D97-AF65-F5344CB8AC3E}">
        <p14:creationId xmlns:p14="http://schemas.microsoft.com/office/powerpoint/2010/main" val="397884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Options for ML HIIS to ECM</a:t>
            </a:r>
          </a:p>
        </p:txBody>
      </p:sp>
      <p:sp>
        <p:nvSpPr>
          <p:cNvPr id="3" name="Content Placeholder 2"/>
          <p:cNvSpPr>
            <a:spLocks noGrp="1"/>
          </p:cNvSpPr>
          <p:nvPr>
            <p:ph idx="1"/>
          </p:nvPr>
        </p:nvSpPr>
        <p:spPr/>
        <p:txBody>
          <a:bodyPr>
            <a:normAutofit fontScale="92500" lnSpcReduction="10000"/>
          </a:bodyPr>
          <a:lstStyle/>
          <a:p>
            <a:r>
              <a:rPr lang="en-US" dirty="0"/>
              <a:t>Create a </a:t>
            </a:r>
            <a:r>
              <a:rPr lang="en-US" dirty="0" err="1"/>
              <a:t>generalised</a:t>
            </a:r>
            <a:r>
              <a:rPr lang="en-US" dirty="0"/>
              <a:t> ECM-HIIS deep learning network trained on available date (including non-burn wounds (with less weighting)).</a:t>
            </a:r>
          </a:p>
          <a:p>
            <a:r>
              <a:rPr lang="en-US" dirty="0"/>
              <a:t>Include a mid-level layer for blood (system) cytokine levels.</a:t>
            </a:r>
          </a:p>
          <a:p>
            <a:r>
              <a:rPr lang="en-US" dirty="0"/>
              <a:t>Hypergraph Learning – In our case, modelling pairwise relationships will lead to a loss in information.  In a hypergraph an edge can connect more than two vertices, i.e. an edge is a subset of vertices.   </a:t>
            </a:r>
          </a:p>
        </p:txBody>
      </p:sp>
    </p:spTree>
    <p:extLst>
      <p:ext uri="{BB962C8B-B14F-4D97-AF65-F5344CB8AC3E}">
        <p14:creationId xmlns:p14="http://schemas.microsoft.com/office/powerpoint/2010/main" val="324635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Hypergraphs</a:t>
            </a:r>
          </a:p>
        </p:txBody>
      </p:sp>
      <p:sp>
        <p:nvSpPr>
          <p:cNvPr id="3" name="Content Placeholder 2"/>
          <p:cNvSpPr>
            <a:spLocks noGrp="1"/>
          </p:cNvSpPr>
          <p:nvPr>
            <p:ph idx="1"/>
          </p:nvPr>
        </p:nvSpPr>
        <p:spPr>
          <a:xfrm>
            <a:off x="457200" y="1600200"/>
            <a:ext cx="4186808" cy="4525963"/>
          </a:xfrm>
        </p:spPr>
        <p:txBody>
          <a:bodyPr>
            <a:normAutofit fontScale="92500" lnSpcReduction="10000"/>
          </a:bodyPr>
          <a:lstStyle/>
          <a:p>
            <a:r>
              <a:rPr lang="en-US" sz="2400" b="1" dirty="0"/>
              <a:t>A hypergraph-based learning algorithm for classifying gene expression and </a:t>
            </a:r>
            <a:r>
              <a:rPr lang="en-US" sz="2400" b="1" dirty="0" err="1"/>
              <a:t>arrayCGH</a:t>
            </a:r>
            <a:r>
              <a:rPr lang="en-US" sz="2400" b="1" dirty="0"/>
              <a:t> data with prior knowledge (Tian et al., 2009).  - </a:t>
            </a:r>
            <a:r>
              <a:rPr lang="en-US" sz="2000" dirty="0"/>
              <a:t>Presents a hypergraph semi-supervised learning that introduces extra hypergraph structural cost to restrict the learning results.  </a:t>
            </a:r>
          </a:p>
          <a:p>
            <a:r>
              <a:rPr lang="en-US" sz="2400" b="1" dirty="0"/>
              <a:t>Scalable Hypergraph Learning and Processing (Huang et al., 2015) -  </a:t>
            </a:r>
            <a:r>
              <a:rPr lang="en-US" sz="2000" dirty="0"/>
              <a:t>Distributed framework for large scale hypergraphs in Apache Spark.</a:t>
            </a:r>
            <a:endParaRPr lang="en-US" sz="2000" b="1" dirty="0"/>
          </a:p>
          <a:p>
            <a:endParaRPr lang="en-US" sz="2400" dirty="0"/>
          </a:p>
          <a:p>
            <a:endParaRPr lang="en-US" sz="2400" dirty="0"/>
          </a:p>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412776"/>
            <a:ext cx="2880320" cy="2078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078"/>
          <a:stretch/>
        </p:blipFill>
        <p:spPr bwMode="auto">
          <a:xfrm>
            <a:off x="5148064" y="4161802"/>
            <a:ext cx="3184029" cy="178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42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Options for ABM models connected to neural network</a:t>
            </a:r>
          </a:p>
        </p:txBody>
      </p:sp>
      <p:sp>
        <p:nvSpPr>
          <p:cNvPr id="3" name="Content Placeholder 2"/>
          <p:cNvSpPr>
            <a:spLocks noGrp="1"/>
          </p:cNvSpPr>
          <p:nvPr>
            <p:ph idx="1"/>
          </p:nvPr>
        </p:nvSpPr>
        <p:spPr>
          <a:xfrm>
            <a:off x="467544" y="1484784"/>
            <a:ext cx="8229600" cy="2908920"/>
          </a:xfrm>
        </p:spPr>
        <p:txBody>
          <a:bodyPr>
            <a:normAutofit lnSpcReduction="10000"/>
          </a:bodyPr>
          <a:lstStyle/>
          <a:p>
            <a:r>
              <a:rPr lang="en-US" dirty="0"/>
              <a:t>TU Delft papers – Fred V</a:t>
            </a:r>
          </a:p>
          <a:p>
            <a:r>
              <a:rPr lang="en-US" dirty="0" err="1"/>
              <a:t>Tepole</a:t>
            </a:r>
            <a:r>
              <a:rPr lang="en-US" dirty="0"/>
              <a:t> papers</a:t>
            </a:r>
          </a:p>
          <a:p>
            <a:r>
              <a:rPr lang="en-US" dirty="0"/>
              <a:t>Create our own hybrid or novel model</a:t>
            </a:r>
          </a:p>
          <a:p>
            <a:r>
              <a:rPr lang="en-US" dirty="0"/>
              <a:t>Cellular Automata angiogenesis?</a:t>
            </a:r>
          </a:p>
          <a:p>
            <a:r>
              <a:rPr lang="en-US" dirty="0"/>
              <a:t>Inflammatory stage for set up of proliferation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9080"/>
            <a:ext cx="9144000" cy="2286000"/>
          </a:xfrm>
          <a:prstGeom prst="rect">
            <a:avLst/>
          </a:prstGeom>
        </p:spPr>
      </p:pic>
    </p:spTree>
    <p:extLst>
      <p:ext uri="{BB962C8B-B14F-4D97-AF65-F5344CB8AC3E}">
        <p14:creationId xmlns:p14="http://schemas.microsoft.com/office/powerpoint/2010/main" val="3566171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HIIS and inflammation ABM</a:t>
            </a:r>
          </a:p>
        </p:txBody>
      </p:sp>
      <p:sp>
        <p:nvSpPr>
          <p:cNvPr id="3" name="Content Placeholder 2"/>
          <p:cNvSpPr>
            <a:spLocks noGrp="1"/>
          </p:cNvSpPr>
          <p:nvPr>
            <p:ph idx="1"/>
          </p:nvPr>
        </p:nvSpPr>
        <p:spPr/>
        <p:txBody>
          <a:bodyPr>
            <a:normAutofit lnSpcReduction="10000"/>
          </a:bodyPr>
          <a:lstStyle/>
          <a:p>
            <a:r>
              <a:rPr lang="en-US" dirty="0"/>
              <a:t>Trying to directly link the Neutrophil, Macrophage, etc.. Concentrations, as these cell types are overlapping in the models.</a:t>
            </a:r>
          </a:p>
          <a:p>
            <a:r>
              <a:rPr lang="en-US" dirty="0"/>
              <a:t>ABM model (</a:t>
            </a:r>
            <a:r>
              <a:rPr lang="en-US" dirty="0" err="1"/>
              <a:t>Ziraldo</a:t>
            </a:r>
            <a:r>
              <a:rPr lang="en-US" dirty="0"/>
              <a:t> et al. 2013) is simulating the movement of neutrophils and macrophages, towards and in the wound area.</a:t>
            </a:r>
          </a:p>
          <a:p>
            <a:r>
              <a:rPr lang="en-US" dirty="0"/>
              <a:t>Per timer period, all cell concentrations in the ABM are refreshed by using the HIIS calculated concentrations. </a:t>
            </a:r>
          </a:p>
        </p:txBody>
      </p:sp>
    </p:spTree>
    <p:extLst>
      <p:ext uri="{BB962C8B-B14F-4D97-AF65-F5344CB8AC3E}">
        <p14:creationId xmlns:p14="http://schemas.microsoft.com/office/powerpoint/2010/main" val="344691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B03B-8CD6-4A03-8E84-F081ED382B53}"/>
              </a:ext>
            </a:extLst>
          </p:cNvPr>
          <p:cNvSpPr>
            <a:spLocks noGrp="1"/>
          </p:cNvSpPr>
          <p:nvPr>
            <p:ph type="title"/>
          </p:nvPr>
        </p:nvSpPr>
        <p:spPr/>
        <p:txBody>
          <a:bodyPr>
            <a:normAutofit/>
          </a:bodyPr>
          <a:lstStyle/>
          <a:p>
            <a:r>
              <a:rPr lang="nl-NL" dirty="0"/>
              <a:t>Included Celltypes &amp; cytokines</a:t>
            </a:r>
          </a:p>
        </p:txBody>
      </p:sp>
      <p:sp>
        <p:nvSpPr>
          <p:cNvPr id="6" name="Content Placeholder 5">
            <a:extLst>
              <a:ext uri="{FF2B5EF4-FFF2-40B4-BE49-F238E27FC236}">
                <a16:creationId xmlns:a16="http://schemas.microsoft.com/office/drawing/2014/main" id="{B854CD9C-2533-4DEB-8200-96A356A60F3E}"/>
              </a:ext>
            </a:extLst>
          </p:cNvPr>
          <p:cNvSpPr>
            <a:spLocks noGrp="1"/>
          </p:cNvSpPr>
          <p:nvPr>
            <p:ph idx="1"/>
          </p:nvPr>
        </p:nvSpPr>
        <p:spPr>
          <a:xfrm>
            <a:off x="457200" y="1600200"/>
            <a:ext cx="8229600" cy="4525963"/>
          </a:xfrm>
        </p:spPr>
        <p:txBody>
          <a:bodyPr>
            <a:normAutofit fontScale="85000" lnSpcReduction="20000"/>
          </a:bodyPr>
          <a:lstStyle/>
          <a:p>
            <a:r>
              <a:rPr lang="nl-NL" dirty="0"/>
              <a:t>We need time series of these celltypes &amp; cytokines:</a:t>
            </a:r>
          </a:p>
          <a:p>
            <a:endParaRPr lang="nl-NL" dirty="0"/>
          </a:p>
          <a:p>
            <a:endParaRPr lang="nl-NL" dirty="0"/>
          </a:p>
          <a:p>
            <a:pPr marL="0" indent="0">
              <a:buNone/>
            </a:pPr>
            <a:r>
              <a:rPr lang="nl-NL" dirty="0"/>
              <a:t>Celltypes:</a:t>
            </a:r>
          </a:p>
          <a:p>
            <a:r>
              <a:rPr lang="nl-NL" dirty="0"/>
              <a:t>Neutrophils (PMNs) </a:t>
            </a:r>
          </a:p>
          <a:p>
            <a:pPr lvl="1"/>
            <a:r>
              <a:rPr lang="nl-NL" dirty="0"/>
              <a:t>Resting, Activated, Apoptotic, Necrotic</a:t>
            </a:r>
          </a:p>
          <a:p>
            <a:r>
              <a:rPr lang="nl-NL" dirty="0"/>
              <a:t>Macrophages </a:t>
            </a:r>
          </a:p>
          <a:p>
            <a:pPr lvl="1"/>
            <a:r>
              <a:rPr lang="nl-NL" dirty="0"/>
              <a:t> Activated, Resting</a:t>
            </a:r>
          </a:p>
          <a:p>
            <a:r>
              <a:rPr lang="nl-NL" dirty="0"/>
              <a:t>Endothelial Cells (EC)</a:t>
            </a:r>
          </a:p>
          <a:p>
            <a:r>
              <a:rPr lang="nl-NL" dirty="0"/>
              <a:t>Fibroblasts</a:t>
            </a:r>
          </a:p>
          <a:p>
            <a:r>
              <a:rPr lang="nl-NL" dirty="0"/>
              <a:t>Myofibroblasts</a:t>
            </a:r>
          </a:p>
          <a:p>
            <a:endParaRPr lang="nl-NL" dirty="0"/>
          </a:p>
          <a:p>
            <a:endParaRPr lang="nl-NL" dirty="0"/>
          </a:p>
        </p:txBody>
      </p:sp>
    </p:spTree>
    <p:extLst>
      <p:ext uri="{BB962C8B-B14F-4D97-AF65-F5344CB8AC3E}">
        <p14:creationId xmlns:p14="http://schemas.microsoft.com/office/powerpoint/2010/main" val="120233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BDD69-E3AE-477D-A364-69B623E90DB7}"/>
              </a:ext>
            </a:extLst>
          </p:cNvPr>
          <p:cNvSpPr>
            <a:spLocks noGrp="1"/>
          </p:cNvSpPr>
          <p:nvPr>
            <p:ph idx="1"/>
          </p:nvPr>
        </p:nvSpPr>
        <p:spPr>
          <a:xfrm>
            <a:off x="323528" y="260648"/>
            <a:ext cx="8229600" cy="6480720"/>
          </a:xfrm>
        </p:spPr>
        <p:txBody>
          <a:bodyPr>
            <a:normAutofit fontScale="92500" lnSpcReduction="20000"/>
          </a:bodyPr>
          <a:lstStyle/>
          <a:p>
            <a:pPr marL="0" indent="0">
              <a:buNone/>
            </a:pPr>
            <a:r>
              <a:rPr lang="it-IT" dirty="0"/>
              <a:t>Pro-Inflammatory cytokines:</a:t>
            </a:r>
          </a:p>
          <a:p>
            <a:r>
              <a:rPr lang="it-IT" dirty="0"/>
              <a:t>INF- γ</a:t>
            </a:r>
          </a:p>
          <a:p>
            <a:r>
              <a:rPr lang="it-IT" dirty="0"/>
              <a:t>TNFa </a:t>
            </a:r>
          </a:p>
          <a:p>
            <a:r>
              <a:rPr lang="it-IT" dirty="0"/>
              <a:t>IL-1β</a:t>
            </a:r>
          </a:p>
          <a:p>
            <a:r>
              <a:rPr lang="it-IT" dirty="0"/>
              <a:t>IL-6</a:t>
            </a:r>
          </a:p>
          <a:p>
            <a:r>
              <a:rPr lang="it-IT" dirty="0"/>
              <a:t>IL-8 </a:t>
            </a:r>
          </a:p>
          <a:p>
            <a:endParaRPr lang="it-IT" dirty="0"/>
          </a:p>
          <a:p>
            <a:pPr marL="0" indent="0">
              <a:buNone/>
            </a:pPr>
            <a:r>
              <a:rPr lang="it-IT" dirty="0"/>
              <a:t>Anti-inflammatory cytokines:</a:t>
            </a:r>
          </a:p>
          <a:p>
            <a:r>
              <a:rPr lang="it-IT" dirty="0"/>
              <a:t>IL-4</a:t>
            </a:r>
          </a:p>
          <a:p>
            <a:r>
              <a:rPr lang="it-IT" dirty="0"/>
              <a:t>IL-10</a:t>
            </a:r>
          </a:p>
          <a:p>
            <a:pPr marL="0" indent="0">
              <a:buNone/>
            </a:pPr>
            <a:endParaRPr lang="it-IT" dirty="0"/>
          </a:p>
          <a:p>
            <a:pPr marL="0" indent="0">
              <a:buNone/>
            </a:pPr>
            <a:r>
              <a:rPr lang="it-IT" dirty="0"/>
              <a:t>Growth Factors:</a:t>
            </a:r>
          </a:p>
          <a:p>
            <a:r>
              <a:rPr lang="it-IT" dirty="0"/>
              <a:t>PDGF</a:t>
            </a:r>
          </a:p>
          <a:p>
            <a:r>
              <a:rPr lang="it-IT" dirty="0"/>
              <a:t>TGFB</a:t>
            </a:r>
          </a:p>
          <a:p>
            <a:endParaRPr lang="it-IT" dirty="0"/>
          </a:p>
          <a:p>
            <a:endParaRPr lang="nl-NL" dirty="0"/>
          </a:p>
        </p:txBody>
      </p:sp>
      <p:pic>
        <p:nvPicPr>
          <p:cNvPr id="8" name="Picture 7">
            <a:extLst>
              <a:ext uri="{FF2B5EF4-FFF2-40B4-BE49-F238E27FC236}">
                <a16:creationId xmlns:a16="http://schemas.microsoft.com/office/drawing/2014/main" id="{EE91002A-F7F7-4EC6-AC77-AF09ED507B2F}"/>
              </a:ext>
            </a:extLst>
          </p:cNvPr>
          <p:cNvPicPr>
            <a:picLocks noChangeAspect="1"/>
          </p:cNvPicPr>
          <p:nvPr/>
        </p:nvPicPr>
        <p:blipFill>
          <a:blip r:embed="rId2"/>
          <a:stretch>
            <a:fillRect/>
          </a:stretch>
        </p:blipFill>
        <p:spPr>
          <a:xfrm>
            <a:off x="5076056" y="136953"/>
            <a:ext cx="4200525" cy="3495675"/>
          </a:xfrm>
          <a:prstGeom prst="rect">
            <a:avLst/>
          </a:prstGeom>
        </p:spPr>
      </p:pic>
    </p:spTree>
    <p:extLst>
      <p:ext uri="{BB962C8B-B14F-4D97-AF65-F5344CB8AC3E}">
        <p14:creationId xmlns:p14="http://schemas.microsoft.com/office/powerpoint/2010/main" val="42149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40283ABC-7ABA-4D90-AA8F-CCA92628E73B}"/>
              </a:ext>
            </a:extLst>
          </p:cNvPr>
          <p:cNvSpPr/>
          <p:nvPr/>
        </p:nvSpPr>
        <p:spPr>
          <a:xfrm>
            <a:off x="323528" y="548680"/>
            <a:ext cx="8280920" cy="55905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dirty="0"/>
              <a:t>What is the link between the innate immune system model and the wound healing process?</a:t>
            </a:r>
          </a:p>
          <a:p>
            <a:pPr>
              <a:lnSpc>
                <a:spcPct val="100000"/>
              </a:lnSpc>
            </a:pPr>
            <a:endParaRPr lang="en-US" dirty="0"/>
          </a:p>
          <a:p>
            <a:pPr>
              <a:lnSpc>
                <a:spcPct val="100000"/>
              </a:lnSpc>
            </a:pPr>
            <a:endParaRPr lang="en-US" dirty="0"/>
          </a:p>
          <a:p>
            <a:pPr>
              <a:lnSpc>
                <a:spcPct val="100000"/>
              </a:lnSpc>
            </a:pPr>
            <a:r>
              <a:rPr lang="en-US" sz="1600" b="1" dirty="0"/>
              <a:t>No </a:t>
            </a:r>
            <a:r>
              <a:rPr lang="en-US" sz="1600" dirty="0"/>
              <a:t>other papers have modeled this relationship.</a:t>
            </a:r>
          </a:p>
          <a:p>
            <a:pPr>
              <a:lnSpc>
                <a:spcPct val="100000"/>
              </a:lnSpc>
            </a:pPr>
            <a:endParaRPr lang="en-US" sz="1600" dirty="0"/>
          </a:p>
          <a:p>
            <a:pPr>
              <a:lnSpc>
                <a:spcPct val="100000"/>
              </a:lnSpc>
            </a:pPr>
            <a:r>
              <a:rPr lang="en-US" sz="1600" dirty="0"/>
              <a:t>Several</a:t>
            </a:r>
            <a:r>
              <a:rPr lang="en-US" sz="1600" b="0" strike="noStrike" spc="-1" dirty="0">
                <a:solidFill>
                  <a:srgbClr val="000000"/>
                </a:solidFill>
                <a:latin typeface="Arial"/>
                <a:ea typeface="Calibri"/>
              </a:rPr>
              <a:t> </a:t>
            </a:r>
            <a:r>
              <a:rPr lang="en-US" sz="1600" dirty="0"/>
              <a:t>validated models simulate </a:t>
            </a:r>
            <a:r>
              <a:rPr lang="en-US" sz="1600" b="1" dirty="0"/>
              <a:t>one/two phases </a:t>
            </a:r>
            <a:r>
              <a:rPr lang="en-US" sz="1600" dirty="0"/>
              <a:t>of wound healing.</a:t>
            </a:r>
          </a:p>
          <a:p>
            <a:pPr>
              <a:lnSpc>
                <a:spcPct val="100000"/>
              </a:lnSpc>
            </a:pPr>
            <a:endParaRPr lang="en-US" sz="1600" dirty="0"/>
          </a:p>
          <a:p>
            <a:pPr>
              <a:buClr>
                <a:schemeClr val="accent2"/>
              </a:buClr>
            </a:pPr>
            <a:r>
              <a:rPr lang="en-US" sz="1600" dirty="0"/>
              <a:t>Main difference with </a:t>
            </a:r>
            <a:r>
              <a:rPr lang="en-US" sz="1600" dirty="0" err="1"/>
              <a:t>cuteanous</a:t>
            </a:r>
            <a:r>
              <a:rPr lang="en-US" sz="1600" dirty="0"/>
              <a:t> wounds is coagulation, loss of the skin appendages and re-epithelialization, which can only occur from the edges of the wound.</a:t>
            </a:r>
          </a:p>
          <a:p>
            <a:pPr>
              <a:lnSpc>
                <a:spcPct val="100000"/>
              </a:lnSpc>
            </a:pPr>
            <a:endParaRPr lang="en-US" sz="1600" dirty="0"/>
          </a:p>
          <a:p>
            <a:pPr>
              <a:lnSpc>
                <a:spcPct val="100000"/>
              </a:lnSpc>
            </a:pPr>
            <a:r>
              <a:rPr lang="en-US" sz="1600" dirty="0"/>
              <a:t>These models only consider the immune system </a:t>
            </a:r>
            <a:r>
              <a:rPr lang="en-US" sz="1600" b="1" dirty="0"/>
              <a:t>indirectly</a:t>
            </a:r>
            <a:r>
              <a:rPr lang="en-US" sz="1600" dirty="0"/>
              <a:t>, while usually explicitly referring to the specific cytokines that activated macrophages release such as TGF-β, TNF-α and interleukins.  </a:t>
            </a:r>
          </a:p>
          <a:p>
            <a:pPr marL="342900" indent="-342900">
              <a:lnSpc>
                <a:spcPct val="100000"/>
              </a:lnSpc>
              <a:buFont typeface="Arial" panose="020B0604020202020204" pitchFamily="34" charset="0"/>
              <a:buChar char="•"/>
            </a:pPr>
            <a:endParaRPr lang="en-US" sz="1600" dirty="0"/>
          </a:p>
          <a:p>
            <a:pPr>
              <a:lnSpc>
                <a:spcPct val="100000"/>
              </a:lnSpc>
            </a:pPr>
            <a:r>
              <a:rPr lang="en-US" sz="1600" dirty="0"/>
              <a:t>Using the same cell populations as the immune system model, </a:t>
            </a:r>
          </a:p>
          <a:p>
            <a:pPr lvl="1"/>
            <a:r>
              <a:rPr lang="en-US" sz="1600" dirty="0"/>
              <a:t>	e.g. pro/anti inflammatory cytokines, activated/resting leukocytes, etc.  </a:t>
            </a:r>
          </a:p>
          <a:p>
            <a:pPr>
              <a:lnSpc>
                <a:spcPct val="100000"/>
              </a:lnSpc>
            </a:pPr>
            <a:endParaRPr lang="en-US" sz="1600" dirty="0"/>
          </a:p>
          <a:p>
            <a:pPr>
              <a:lnSpc>
                <a:spcPct val="100000"/>
              </a:lnSpc>
            </a:pPr>
            <a:r>
              <a:rPr lang="en-US" sz="1600" dirty="0"/>
              <a:t>Essentially, once we have connected the HIIS model to the specific cytokines involved in almost all aspects of the healing process (TGFB,FGF,PDGF, VEGF, </a:t>
            </a:r>
            <a:r>
              <a:rPr lang="en-US" sz="1600" dirty="0" err="1"/>
              <a:t>TNFa</a:t>
            </a:r>
            <a:r>
              <a:rPr lang="en-US" sz="1600" dirty="0"/>
              <a:t>, IL), much of the legwork has been done by these papers.  </a:t>
            </a:r>
          </a:p>
          <a:p>
            <a:pPr>
              <a:lnSpc>
                <a:spcPct val="100000"/>
              </a:lnSpc>
            </a:pPr>
            <a:r>
              <a:rPr lang="en-US" sz="2000" dirty="0"/>
              <a:t>  </a:t>
            </a:r>
          </a:p>
        </p:txBody>
      </p:sp>
    </p:spTree>
    <p:extLst>
      <p:ext uri="{BB962C8B-B14F-4D97-AF65-F5344CB8AC3E}">
        <p14:creationId xmlns:p14="http://schemas.microsoft.com/office/powerpoint/2010/main" val="1168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2604-9698-4EAE-961D-71A869A3FD26}"/>
              </a:ext>
            </a:extLst>
          </p:cNvPr>
          <p:cNvSpPr>
            <a:spLocks noGrp="1"/>
          </p:cNvSpPr>
          <p:nvPr>
            <p:ph type="title"/>
          </p:nvPr>
        </p:nvSpPr>
        <p:spPr/>
        <p:txBody>
          <a:bodyPr/>
          <a:lstStyle/>
          <a:p>
            <a:r>
              <a:rPr lang="nl-NL" dirty="0"/>
              <a:t>Previously built models</a:t>
            </a:r>
          </a:p>
        </p:txBody>
      </p:sp>
      <p:sp>
        <p:nvSpPr>
          <p:cNvPr id="3" name="Content Placeholder 2">
            <a:extLst>
              <a:ext uri="{FF2B5EF4-FFF2-40B4-BE49-F238E27FC236}">
                <a16:creationId xmlns:a16="http://schemas.microsoft.com/office/drawing/2014/main" id="{B7FC6972-7EB9-4584-91A3-3BCBBE4C9CAC}"/>
              </a:ext>
            </a:extLst>
          </p:cNvPr>
          <p:cNvSpPr>
            <a:spLocks noGrp="1"/>
          </p:cNvSpPr>
          <p:nvPr>
            <p:ph idx="1"/>
          </p:nvPr>
        </p:nvSpPr>
        <p:spPr/>
        <p:txBody>
          <a:bodyPr/>
          <a:lstStyle/>
          <a:p>
            <a:r>
              <a:rPr lang="nl-NL" dirty="0"/>
              <a:t>Inflammation ABM (</a:t>
            </a:r>
            <a:r>
              <a:rPr lang="en-US" dirty="0" err="1"/>
              <a:t>Ziraldo</a:t>
            </a:r>
            <a:r>
              <a:rPr lang="en-US" dirty="0"/>
              <a:t> et al.  2013)</a:t>
            </a:r>
            <a:endParaRPr lang="nl-NL" dirty="0"/>
          </a:p>
          <a:p>
            <a:r>
              <a:rPr lang="nl-NL" dirty="0"/>
              <a:t>Wound contraction model (Boon et al. 2016)</a:t>
            </a:r>
          </a:p>
          <a:p>
            <a:r>
              <a:rPr lang="nl-NL" dirty="0"/>
              <a:t>Mathematical model on contraction of burns (Vermolen et al. 2017)</a:t>
            </a:r>
          </a:p>
          <a:p>
            <a:r>
              <a:rPr lang="nl-NL" dirty="0"/>
              <a:t>Remodelling ABM (Tepole et al. 2017)</a:t>
            </a:r>
          </a:p>
        </p:txBody>
      </p:sp>
    </p:spTree>
    <p:extLst>
      <p:ext uri="{BB962C8B-B14F-4D97-AF65-F5344CB8AC3E}">
        <p14:creationId xmlns:p14="http://schemas.microsoft.com/office/powerpoint/2010/main" val="193155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22049A-4ADB-416B-BF1E-3C3E864EF584}"/>
              </a:ext>
            </a:extLst>
          </p:cNvPr>
          <p:cNvSpPr txBox="1"/>
          <p:nvPr/>
        </p:nvSpPr>
        <p:spPr>
          <a:xfrm>
            <a:off x="6733769" y="3747036"/>
            <a:ext cx="2619103" cy="1200329"/>
          </a:xfrm>
          <a:prstGeom prst="rect">
            <a:avLst/>
          </a:prstGeom>
          <a:noFill/>
        </p:spPr>
        <p:txBody>
          <a:bodyPr wrap="square" rtlCol="0">
            <a:spAutoFit/>
          </a:bodyPr>
          <a:lstStyle/>
          <a:p>
            <a:pPr marL="342900" indent="-342900">
              <a:buFont typeface="Arial" panose="020B0604020202020204" pitchFamily="34" charset="0"/>
              <a:buChar char="•"/>
            </a:pPr>
            <a:r>
              <a:rPr lang="nl-NL" sz="2400" dirty="0"/>
              <a:t>Remodelling</a:t>
            </a:r>
          </a:p>
          <a:p>
            <a:pPr marL="342900" indent="-342900">
              <a:buFont typeface="Arial" panose="020B0604020202020204" pitchFamily="34" charset="0"/>
              <a:buChar char="•"/>
            </a:pPr>
            <a:r>
              <a:rPr lang="nl-NL" sz="2400" dirty="0"/>
              <a:t>Contraction MODELS</a:t>
            </a:r>
          </a:p>
        </p:txBody>
      </p:sp>
      <p:sp>
        <p:nvSpPr>
          <p:cNvPr id="14" name="TextBox 13">
            <a:extLst>
              <a:ext uri="{FF2B5EF4-FFF2-40B4-BE49-F238E27FC236}">
                <a16:creationId xmlns:a16="http://schemas.microsoft.com/office/drawing/2014/main" id="{E53334DF-0750-4C92-8458-B72F4E543577}"/>
              </a:ext>
            </a:extLst>
          </p:cNvPr>
          <p:cNvSpPr txBox="1"/>
          <p:nvPr/>
        </p:nvSpPr>
        <p:spPr>
          <a:xfrm>
            <a:off x="755576" y="3647796"/>
            <a:ext cx="917239" cy="646331"/>
          </a:xfrm>
          <a:prstGeom prst="rect">
            <a:avLst/>
          </a:prstGeom>
          <a:noFill/>
        </p:spPr>
        <p:txBody>
          <a:bodyPr wrap="none" rtlCol="0">
            <a:spAutoFit/>
          </a:bodyPr>
          <a:lstStyle/>
          <a:p>
            <a:r>
              <a:rPr lang="nl-NL" sz="3600" dirty="0"/>
              <a:t>HIIS</a:t>
            </a:r>
          </a:p>
        </p:txBody>
      </p:sp>
      <p:pic>
        <p:nvPicPr>
          <p:cNvPr id="16" name="Picture 9" descr="Afbeeldingsresultaat voor man looking in gap">
            <a:extLst>
              <a:ext uri="{FF2B5EF4-FFF2-40B4-BE49-F238E27FC236}">
                <a16:creationId xmlns:a16="http://schemas.microsoft.com/office/drawing/2014/main" id="{2B5ACFC9-2917-4D85-B5DC-CC415C19D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10" t="18749" r="6765" b="22803"/>
          <a:stretch/>
        </p:blipFill>
        <p:spPr bwMode="auto">
          <a:xfrm>
            <a:off x="2234908" y="1923373"/>
            <a:ext cx="3936767" cy="36473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Afbeeldingsresultaat voor ai robot drawing">
            <a:extLst>
              <a:ext uri="{FF2B5EF4-FFF2-40B4-BE49-F238E27FC236}">
                <a16:creationId xmlns:a16="http://schemas.microsoft.com/office/drawing/2014/main" id="{8D8830F7-A6DC-43EC-AAED-023B561306D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393" b="7241"/>
          <a:stretch/>
        </p:blipFill>
        <p:spPr bwMode="auto">
          <a:xfrm>
            <a:off x="3632862" y="4712721"/>
            <a:ext cx="1140858" cy="120794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D6CAFFA9-1563-4558-B716-79A320D74CCF}"/>
              </a:ext>
            </a:extLst>
          </p:cNvPr>
          <p:cNvSpPr>
            <a:spLocks noGrp="1"/>
          </p:cNvSpPr>
          <p:nvPr>
            <p:ph type="title"/>
          </p:nvPr>
        </p:nvSpPr>
        <p:spPr>
          <a:xfrm>
            <a:off x="179512" y="274638"/>
            <a:ext cx="8856984" cy="1143000"/>
          </a:xfrm>
        </p:spPr>
        <p:txBody>
          <a:bodyPr>
            <a:normAutofit fontScale="90000"/>
          </a:bodyPr>
          <a:lstStyle/>
          <a:p>
            <a:r>
              <a:rPr lang="nl-NL" dirty="0"/>
              <a:t>Gap in used celltypes between the models</a:t>
            </a:r>
          </a:p>
        </p:txBody>
      </p:sp>
    </p:spTree>
    <p:extLst>
      <p:ext uri="{BB962C8B-B14F-4D97-AF65-F5344CB8AC3E}">
        <p14:creationId xmlns:p14="http://schemas.microsoft.com/office/powerpoint/2010/main" val="35043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107504" y="260648"/>
            <a:ext cx="4870177" cy="61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a:solidFill>
                  <a:srgbClr val="000000"/>
                </a:solidFill>
                <a:latin typeface="Arial"/>
                <a:ea typeface="DejaVu Sans"/>
              </a:rPr>
              <a:t>Anti-TGF-</a:t>
            </a:r>
            <a:r>
              <a:rPr lang="en-US" sz="3600" b="0" strike="noStrike" spc="-1" dirty="0">
                <a:solidFill>
                  <a:srgbClr val="000000"/>
                </a:solidFill>
                <a:latin typeface="Liberation Serif;Times New Roman"/>
                <a:ea typeface="Calibri"/>
              </a:rPr>
              <a:t>β</a:t>
            </a:r>
            <a:r>
              <a:rPr lang="en-US" sz="3600" b="0" strike="noStrike" spc="-1" dirty="0">
                <a:solidFill>
                  <a:srgbClr val="000000"/>
                </a:solidFill>
                <a:latin typeface="Arial"/>
                <a:ea typeface="DejaVu Sans"/>
              </a:rPr>
              <a:t> Hypothesis</a:t>
            </a:r>
            <a:endParaRPr lang="en-US" sz="3600" b="0" strike="noStrike" spc="-1" dirty="0">
              <a:latin typeface="Arial"/>
            </a:endParaRPr>
          </a:p>
          <a:p>
            <a:pPr>
              <a:lnSpc>
                <a:spcPct val="100000"/>
              </a:lnSpc>
            </a:pPr>
            <a:endParaRPr lang="en-US" sz="3600" b="0" strike="noStrike" spc="-1" dirty="0">
              <a:latin typeface="Arial"/>
            </a:endParaRPr>
          </a:p>
          <a:p>
            <a:pPr>
              <a:lnSpc>
                <a:spcPct val="100000"/>
              </a:lnSpc>
            </a:pPr>
            <a:r>
              <a:rPr lang="en-US" sz="1800" b="0" strike="noStrike" spc="-1" dirty="0">
                <a:solidFill>
                  <a:srgbClr val="000000"/>
                </a:solidFill>
                <a:latin typeface="Arial"/>
                <a:ea typeface="Calibri"/>
              </a:rPr>
              <a:t>We (and others) </a:t>
            </a:r>
            <a:r>
              <a:rPr lang="en-US" sz="1800" b="0" strike="noStrike" spc="-1" dirty="0" err="1">
                <a:solidFill>
                  <a:srgbClr val="000000"/>
                </a:solidFill>
                <a:latin typeface="Arial"/>
                <a:ea typeface="Calibri"/>
              </a:rPr>
              <a:t>hypothesise</a:t>
            </a:r>
            <a:r>
              <a:rPr lang="en-US" sz="1800" b="0" strike="noStrike" spc="-1" dirty="0">
                <a:solidFill>
                  <a:srgbClr val="000000"/>
                </a:solidFill>
                <a:latin typeface="Arial"/>
                <a:ea typeface="Calibri"/>
              </a:rPr>
              <a:t> that anti-TGF-</a:t>
            </a:r>
            <a:r>
              <a:rPr lang="en-US" sz="1800" b="0" strike="noStrike" spc="-1" dirty="0">
                <a:solidFill>
                  <a:srgbClr val="000000"/>
                </a:solidFill>
                <a:latin typeface="Liberation Serif;Times New Roman"/>
                <a:ea typeface="Calibri"/>
              </a:rPr>
              <a:t>β therapies later in the healing process may lead to less scarring but slower healing. </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400" b="0" strike="noStrike" spc="-1" dirty="0">
                <a:solidFill>
                  <a:srgbClr val="000000"/>
                </a:solidFill>
                <a:latin typeface="Liberation Serif;Times New Roman"/>
                <a:ea typeface="Calibri"/>
              </a:rPr>
              <a:t>Red deer antler (traditional Chinese medicine) ointment found to modulate TGF-β levels and improve cutaneous wound healing outcomes in full-thickness rat models (</a:t>
            </a:r>
            <a:r>
              <a:rPr lang="en-US" sz="1400" b="0" strike="noStrike" spc="-1" dirty="0" err="1">
                <a:solidFill>
                  <a:srgbClr val="000000"/>
                </a:solidFill>
                <a:latin typeface="Liberation Serif;Times New Roman"/>
                <a:ea typeface="Calibri"/>
              </a:rPr>
              <a:t>Gu</a:t>
            </a:r>
            <a:r>
              <a:rPr lang="en-US" sz="1400" b="0" strike="noStrike" spc="-1" dirty="0">
                <a:solidFill>
                  <a:srgbClr val="000000"/>
                </a:solidFill>
                <a:latin typeface="Liberation Serif;Times New Roman"/>
                <a:ea typeface="Calibri"/>
              </a:rPr>
              <a:t> et al., 2008)</a:t>
            </a:r>
            <a:endParaRPr lang="en-US" sz="1400" b="0" strike="noStrike" spc="-1" dirty="0">
              <a:latin typeface="Arial"/>
            </a:endParaRPr>
          </a:p>
          <a:p>
            <a:pPr>
              <a:lnSpc>
                <a:spcPct val="100000"/>
              </a:lnSpc>
            </a:pPr>
            <a:endParaRPr lang="en-US" sz="1400" b="0" strike="noStrike" spc="-1" dirty="0">
              <a:latin typeface="Arial"/>
            </a:endParaRPr>
          </a:p>
          <a:p>
            <a:pPr marL="216000" indent="-215640">
              <a:lnSpc>
                <a:spcPct val="100000"/>
              </a:lnSpc>
              <a:buClr>
                <a:srgbClr val="000000"/>
              </a:buClr>
              <a:buSzPct val="45000"/>
              <a:buFont typeface="Symbol"/>
              <a:buChar char=""/>
            </a:pPr>
            <a:r>
              <a:rPr lang="en-US" sz="1400" b="0" strike="noStrike" spc="-1" dirty="0">
                <a:solidFill>
                  <a:srgbClr val="000000"/>
                </a:solidFill>
                <a:latin typeface="Liberation Serif;Times New Roman"/>
                <a:ea typeface="Calibri"/>
              </a:rPr>
              <a:t>Scarring in adults associated with excessive action of TGF-β</a:t>
            </a:r>
            <a:endParaRPr lang="en-US" sz="1400" b="0" strike="noStrike" spc="-1" dirty="0">
              <a:latin typeface="Arial"/>
            </a:endParaRPr>
          </a:p>
          <a:p>
            <a:pPr>
              <a:lnSpc>
                <a:spcPct val="100000"/>
              </a:lnSpc>
            </a:pPr>
            <a:endParaRPr lang="en-US" sz="1400" b="0" strike="noStrike" spc="-1" dirty="0">
              <a:latin typeface="Arial"/>
            </a:endParaRPr>
          </a:p>
          <a:p>
            <a:pPr marL="216000" indent="-215640">
              <a:lnSpc>
                <a:spcPct val="100000"/>
              </a:lnSpc>
              <a:buClr>
                <a:srgbClr val="000000"/>
              </a:buClr>
              <a:buSzPct val="45000"/>
              <a:buFont typeface="Symbol"/>
              <a:buChar char=""/>
            </a:pPr>
            <a:r>
              <a:rPr lang="en-US" sz="1400" b="0" strike="noStrike" spc="-1" dirty="0" err="1">
                <a:solidFill>
                  <a:srgbClr val="000000"/>
                </a:solidFill>
                <a:latin typeface="Liberation Serif;Times New Roman"/>
                <a:ea typeface="DejaVu Sans"/>
              </a:rPr>
              <a:t>Scarless</a:t>
            </a:r>
            <a:r>
              <a:rPr lang="en-US" sz="1400" b="0" strike="noStrike" spc="-1" dirty="0">
                <a:solidFill>
                  <a:srgbClr val="000000"/>
                </a:solidFill>
                <a:latin typeface="Liberation Serif;Times New Roman"/>
                <a:ea typeface="DejaVu Sans"/>
              </a:rPr>
              <a:t>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lang="en-US" sz="1400" spc="-1" dirty="0">
                <a:solidFill>
                  <a:srgbClr val="000000"/>
                </a:solidFill>
                <a:latin typeface="Liberation Serif;Times New Roman"/>
                <a:ea typeface="Calibri"/>
              </a:rPr>
              <a:t>(</a:t>
            </a:r>
            <a:r>
              <a:rPr lang="en-US" sz="1400" spc="-1" dirty="0" err="1">
                <a:solidFill>
                  <a:srgbClr val="000000"/>
                </a:solidFill>
                <a:latin typeface="Liberation Serif;Times New Roman"/>
                <a:ea typeface="Calibri"/>
              </a:rPr>
              <a:t>Adzick</a:t>
            </a:r>
            <a:r>
              <a:rPr lang="en-US" sz="1400" spc="-1" dirty="0">
                <a:solidFill>
                  <a:srgbClr val="000000"/>
                </a:solidFill>
                <a:latin typeface="Liberation Serif;Times New Roman"/>
                <a:ea typeface="Calibri"/>
              </a:rPr>
              <a:t> and Lorenz, 1994)</a:t>
            </a:r>
            <a:r>
              <a:rPr lang="en-US" sz="1400" b="0" strike="noStrike" spc="-1" dirty="0">
                <a:solidFill>
                  <a:srgbClr val="000000"/>
                </a:solidFill>
                <a:latin typeface="Liberation Serif;Times New Roman"/>
                <a:ea typeface="DejaVu Sans"/>
              </a:rPr>
              <a:t> </a:t>
            </a:r>
            <a:endParaRPr lang="en-US" sz="1400" b="0" strike="noStrike" spc="-1" dirty="0">
              <a:latin typeface="Arial"/>
            </a:endParaRPr>
          </a:p>
          <a:p>
            <a:pPr>
              <a:lnSpc>
                <a:spcPct val="100000"/>
              </a:lnSpc>
            </a:pPr>
            <a:endParaRPr lang="en-US" sz="1400" b="0" strike="noStrike" spc="-1" dirty="0">
              <a:latin typeface="Arial"/>
            </a:endParaRPr>
          </a:p>
          <a:p>
            <a:pPr marL="216000" indent="-215640">
              <a:lnSpc>
                <a:spcPct val="100000"/>
              </a:lnSpc>
              <a:buClr>
                <a:srgbClr val="000000"/>
              </a:buClr>
              <a:buSzPct val="45000"/>
              <a:buFont typeface="Symbol"/>
              <a:buChar char=""/>
            </a:pPr>
            <a:r>
              <a:rPr lang="en-US" sz="1400" b="0" strike="noStrike" spc="-1" dirty="0">
                <a:solidFill>
                  <a:srgbClr val="000000"/>
                </a:solidFill>
                <a:latin typeface="Liberation Serif;Times New Roman"/>
                <a:ea typeface="Calibri"/>
              </a:rPr>
              <a:t>It appears that adult wounds may be </a:t>
            </a:r>
            <a:r>
              <a:rPr lang="en-US" sz="1400" b="0" strike="noStrike" spc="-1" dirty="0" err="1">
                <a:solidFill>
                  <a:srgbClr val="000000"/>
                </a:solidFill>
                <a:latin typeface="Liberation Serif;Times New Roman"/>
                <a:ea typeface="Calibri"/>
              </a:rPr>
              <a:t>optimised</a:t>
            </a:r>
            <a:r>
              <a:rPr lang="en-US" sz="1400" b="0" strike="noStrike" spc="-1" dirty="0">
                <a:solidFill>
                  <a:srgbClr val="000000"/>
                </a:solidFill>
                <a:latin typeface="Liberation Serif;Times New Roman"/>
                <a:ea typeface="Calibri"/>
              </a:rPr>
              <a:t> for speed of healing under adverse conditions, resulting in excessive inflammatory infiltrate and cytokine profile  (</a:t>
            </a:r>
            <a:r>
              <a:rPr lang="en-US" sz="1400" b="0" strike="noStrike" spc="-1" dirty="0" err="1">
                <a:solidFill>
                  <a:srgbClr val="000000"/>
                </a:solidFill>
                <a:latin typeface="Liberation Serif;Times New Roman"/>
                <a:ea typeface="Calibri"/>
              </a:rPr>
              <a:t>Adzick</a:t>
            </a:r>
            <a:r>
              <a:rPr lang="en-US" sz="1400" b="0" strike="noStrike" spc="-1" dirty="0">
                <a:solidFill>
                  <a:srgbClr val="000000"/>
                </a:solidFill>
                <a:latin typeface="Liberation Serif;Times New Roman"/>
                <a:ea typeface="Calibri"/>
              </a:rPr>
              <a:t> and Lorenz, 1994) </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p:txBody>
      </p:sp>
      <p:sp>
        <p:nvSpPr>
          <p:cNvPr id="5" name="CustomShape 2"/>
          <p:cNvSpPr/>
          <p:nvPr/>
        </p:nvSpPr>
        <p:spPr>
          <a:xfrm>
            <a:off x="5150694" y="620688"/>
            <a:ext cx="4098097"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latin typeface="Arial"/>
                <a:ea typeface="AR PL SungtiL GB"/>
              </a:rPr>
              <a:t>Modulation of AP (through interaction with macrophages) may in fact work in this capacity</a:t>
            </a:r>
            <a:r>
              <a:rPr lang="en-US" sz="1600" b="0" strike="noStrike" spc="-1" dirty="0">
                <a:solidFill>
                  <a:srgbClr val="000000"/>
                </a:solidFill>
                <a:latin typeface="Liberation Serif;Times New Roman"/>
                <a:ea typeface="Calibri"/>
              </a:rPr>
              <a:t>. (“only” speculation until we validate model).</a:t>
            </a:r>
            <a:endParaRPr lang="en-US" sz="1600" b="0" strike="noStrike" spc="-1" dirty="0">
              <a:latin typeface="Arial"/>
            </a:endParaRPr>
          </a:p>
        </p:txBody>
      </p:sp>
      <p:pic>
        <p:nvPicPr>
          <p:cNvPr id="6" name="Picture 5"/>
          <p:cNvPicPr/>
          <p:nvPr/>
        </p:nvPicPr>
        <p:blipFill>
          <a:blip r:embed="rId2"/>
          <a:stretch/>
        </p:blipFill>
        <p:spPr>
          <a:xfrm>
            <a:off x="5150694" y="2476678"/>
            <a:ext cx="3807435" cy="3643528"/>
          </a:xfrm>
          <a:prstGeom prst="rect">
            <a:avLst/>
          </a:prstGeom>
          <a:ln>
            <a:noFill/>
          </a:ln>
        </p:spPr>
      </p:pic>
    </p:spTree>
    <p:extLst>
      <p:ext uri="{BB962C8B-B14F-4D97-AF65-F5344CB8AC3E}">
        <p14:creationId xmlns:p14="http://schemas.microsoft.com/office/powerpoint/2010/main" val="273891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Immunotherapy</a:t>
            </a:r>
          </a:p>
        </p:txBody>
      </p:sp>
      <p:sp>
        <p:nvSpPr>
          <p:cNvPr id="3" name="Content Placeholder 2"/>
          <p:cNvSpPr>
            <a:spLocks noGrp="1"/>
          </p:cNvSpPr>
          <p:nvPr>
            <p:ph idx="1"/>
          </p:nvPr>
        </p:nvSpPr>
        <p:spPr>
          <a:xfrm>
            <a:off x="457200" y="1600200"/>
            <a:ext cx="4042792" cy="4525963"/>
          </a:xfrm>
        </p:spPr>
        <p:txBody>
          <a:bodyPr>
            <a:normAutofit fontScale="85000" lnSpcReduction="20000"/>
          </a:bodyPr>
          <a:lstStyle/>
          <a:p>
            <a:r>
              <a:rPr lang="nl-NL" dirty="0"/>
              <a:t>Common in early 20th century, </a:t>
            </a:r>
            <a:r>
              <a:rPr lang="nl-NL" dirty="0" err="1"/>
              <a:t>until</a:t>
            </a:r>
            <a:r>
              <a:rPr lang="nl-NL" dirty="0"/>
              <a:t> </a:t>
            </a:r>
            <a:r>
              <a:rPr lang="nl-NL" dirty="0" err="1"/>
              <a:t>the</a:t>
            </a:r>
            <a:r>
              <a:rPr lang="nl-NL" dirty="0"/>
              <a:t> </a:t>
            </a:r>
            <a:r>
              <a:rPr lang="en-US" dirty="0"/>
              <a:t>efficacy</a:t>
            </a:r>
            <a:r>
              <a:rPr lang="nl-NL" dirty="0"/>
              <a:t> of </a:t>
            </a:r>
            <a:r>
              <a:rPr lang="en-US" dirty="0"/>
              <a:t>penicillin</a:t>
            </a:r>
            <a:r>
              <a:rPr lang="nl-NL" dirty="0"/>
              <a:t> made </a:t>
            </a:r>
            <a:r>
              <a:rPr lang="en-US" dirty="0"/>
              <a:t>it</a:t>
            </a:r>
            <a:r>
              <a:rPr lang="nl-NL" dirty="0"/>
              <a:t> (</a:t>
            </a:r>
            <a:r>
              <a:rPr lang="en-US" dirty="0"/>
              <a:t>somewhat)</a:t>
            </a:r>
            <a:r>
              <a:rPr lang="nl-NL" dirty="0"/>
              <a:t> obsolete.</a:t>
            </a:r>
          </a:p>
          <a:p>
            <a:r>
              <a:rPr lang="en-US" dirty="0"/>
              <a:t>Anti-biotic</a:t>
            </a:r>
            <a:r>
              <a:rPr lang="nl-NL" dirty="0"/>
              <a:t> </a:t>
            </a:r>
            <a:r>
              <a:rPr lang="en-US" dirty="0"/>
              <a:t>resistance and rejection of reductionist approach has lead to new found appreciation for the approach.</a:t>
            </a:r>
          </a:p>
          <a:p>
            <a:r>
              <a:rPr lang="en-US" dirty="0"/>
              <a:t>Especially in cancer treatment.</a:t>
            </a:r>
            <a:r>
              <a:rPr lang="nl-NL" dirty="0"/>
              <a:t> </a:t>
            </a:r>
            <a:r>
              <a:rPr lang="en-US" dirty="0"/>
              <a:t> </a:t>
            </a:r>
            <a:r>
              <a:rPr lang="nl-NL" dirty="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00808"/>
            <a:ext cx="4499992"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12160" y="5013176"/>
            <a:ext cx="2376264"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5796136" y="5301208"/>
            <a:ext cx="576064" cy="1080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308304" y="5301208"/>
            <a:ext cx="432048"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5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ImmuneXpresso</a:t>
            </a:r>
            <a:r>
              <a:rPr lang="en-US" dirty="0"/>
              <a:t> [</a:t>
            </a:r>
            <a:r>
              <a:rPr lang="en-US" dirty="0" err="1"/>
              <a:t>Kveler</a:t>
            </a:r>
            <a:r>
              <a:rPr lang="en-US" dirty="0"/>
              <a:t> et al., 2018]</a:t>
            </a:r>
          </a:p>
        </p:txBody>
      </p:sp>
      <p:sp>
        <p:nvSpPr>
          <p:cNvPr id="3" name="Content Placeholder 2"/>
          <p:cNvSpPr>
            <a:spLocks noGrp="1"/>
          </p:cNvSpPr>
          <p:nvPr>
            <p:ph idx="1"/>
          </p:nvPr>
        </p:nvSpPr>
        <p:spPr>
          <a:xfrm>
            <a:off x="107504" y="1412776"/>
            <a:ext cx="3744416" cy="5616624"/>
          </a:xfrm>
        </p:spPr>
        <p:txBody>
          <a:bodyPr>
            <a:normAutofit/>
          </a:bodyPr>
          <a:lstStyle/>
          <a:p>
            <a:r>
              <a:rPr lang="en-US" sz="2400" dirty="0"/>
              <a:t>Prior to finding this paper, we had been manually collating all cell-cytokine interactions from literature.</a:t>
            </a:r>
          </a:p>
          <a:p>
            <a:r>
              <a:rPr lang="en-US" sz="2400" dirty="0"/>
              <a:t>We can initially train the network on this interaction data but would really like burn wound specific biomarker information over the phases of healing we decide to model.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61" y="1340768"/>
            <a:ext cx="5076056"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0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927" y="1268760"/>
            <a:ext cx="6685401" cy="54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33" y="260648"/>
            <a:ext cx="7017988" cy="646331"/>
          </a:xfrm>
          <a:prstGeom prst="rect">
            <a:avLst/>
          </a:prstGeom>
          <a:noFill/>
        </p:spPr>
        <p:txBody>
          <a:bodyPr wrap="square" rtlCol="0">
            <a:spAutoFit/>
          </a:bodyPr>
          <a:lstStyle/>
          <a:p>
            <a:r>
              <a:rPr lang="en-US" sz="3600" dirty="0" err="1"/>
              <a:t>ImmuneXpresso</a:t>
            </a:r>
            <a:r>
              <a:rPr lang="en-US" sz="3600" dirty="0"/>
              <a:t> Search Results</a:t>
            </a:r>
          </a:p>
        </p:txBody>
      </p:sp>
    </p:spTree>
    <p:extLst>
      <p:ext uri="{BB962C8B-B14F-4D97-AF65-F5344CB8AC3E}">
        <p14:creationId xmlns:p14="http://schemas.microsoft.com/office/powerpoint/2010/main" val="925368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Excessive Scarring </a:t>
            </a:r>
          </a:p>
        </p:txBody>
      </p:sp>
      <p:sp>
        <p:nvSpPr>
          <p:cNvPr id="3" name="Content Placeholder 2"/>
          <p:cNvSpPr>
            <a:spLocks noGrp="1"/>
          </p:cNvSpPr>
          <p:nvPr>
            <p:ph idx="1"/>
          </p:nvPr>
        </p:nvSpPr>
        <p:spPr/>
        <p:txBody>
          <a:bodyPr>
            <a:normAutofit fontScale="92500"/>
          </a:bodyPr>
          <a:lstStyle/>
          <a:p>
            <a:r>
              <a:rPr lang="en-US" dirty="0"/>
              <a:t>Inflammation phase lasting too long (</a:t>
            </a:r>
            <a:r>
              <a:rPr lang="en-US" dirty="0" err="1"/>
              <a:t>Tepole</a:t>
            </a:r>
            <a:r>
              <a:rPr lang="en-US" dirty="0"/>
              <a:t> 2017)</a:t>
            </a:r>
          </a:p>
          <a:p>
            <a:r>
              <a:rPr lang="en-US" dirty="0"/>
              <a:t>Macrophages not changing to anti-inflammatory phenotype</a:t>
            </a:r>
          </a:p>
          <a:p>
            <a:r>
              <a:rPr lang="en-US" dirty="0"/>
              <a:t>Fibroblast overshoot causing collagen dump, can be seen in 1D</a:t>
            </a:r>
          </a:p>
          <a:p>
            <a:r>
              <a:rPr lang="en-US" dirty="0"/>
              <a:t>Failure to remove inflammatory cells causes pathogenesis of non-healing wounds – but clearing/scrapping wounds may fix this anyway</a:t>
            </a:r>
          </a:p>
        </p:txBody>
      </p:sp>
    </p:spTree>
    <p:extLst>
      <p:ext uri="{BB962C8B-B14F-4D97-AF65-F5344CB8AC3E}">
        <p14:creationId xmlns:p14="http://schemas.microsoft.com/office/powerpoint/2010/main" val="1647348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2472</TotalTime>
  <Words>956</Words>
  <Application>Microsoft Office PowerPoint</Application>
  <PresentationFormat>On-screen Show (4:3)</PresentationFormat>
  <Paragraphs>111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Liberation Serif;Times New Roman</vt:lpstr>
      <vt:lpstr>Symbol</vt:lpstr>
      <vt:lpstr>Office Theme</vt:lpstr>
      <vt:lpstr>Brandwonden Project Update</vt:lpstr>
      <vt:lpstr>PowerPoint Presentation</vt:lpstr>
      <vt:lpstr>Previously built models</vt:lpstr>
      <vt:lpstr>Gap in used celltypes between the models</vt:lpstr>
      <vt:lpstr>PowerPoint Presentation</vt:lpstr>
      <vt:lpstr>Immunotherapy</vt:lpstr>
      <vt:lpstr>ImmuneXpresso [Kveler et al., 2018]</vt:lpstr>
      <vt:lpstr>PowerPoint Presentation</vt:lpstr>
      <vt:lpstr>Causes of Excessive Scarring </vt:lpstr>
      <vt:lpstr>Proposed Model Structure</vt:lpstr>
      <vt:lpstr>Options for Non-Machine Learning ECM to HIIS</vt:lpstr>
      <vt:lpstr>Options for ML HIIS to ECM</vt:lpstr>
      <vt:lpstr>Hypergraphs</vt:lpstr>
      <vt:lpstr>Options for ABM models connected to neural network</vt:lpstr>
      <vt:lpstr>HIIS and inflammation ABM</vt:lpstr>
      <vt:lpstr>Included Celltypes &amp; cytokines</vt:lpstr>
      <vt:lpstr>PowerPoint Presentation</vt:lpstr>
    </vt:vector>
  </TitlesOfParts>
  <Company>Universiteit van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Dickens, Ben</dc:creator>
  <cp:lastModifiedBy>Mark d. Boer</cp:lastModifiedBy>
  <cp:revision>18</cp:revision>
  <dcterms:created xsi:type="dcterms:W3CDTF">2019-06-23T09:58:41Z</dcterms:created>
  <dcterms:modified xsi:type="dcterms:W3CDTF">2019-06-25T09:16:29Z</dcterms:modified>
</cp:coreProperties>
</file>